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3" r:id="rId1"/>
  </p:sldMasterIdLst>
  <p:notesMasterIdLst>
    <p:notesMasterId r:id="rId42"/>
  </p:notesMasterIdLst>
  <p:sldIdLst>
    <p:sldId id="379" r:id="rId2"/>
    <p:sldId id="383" r:id="rId3"/>
    <p:sldId id="396" r:id="rId4"/>
    <p:sldId id="397" r:id="rId5"/>
    <p:sldId id="398" r:id="rId6"/>
    <p:sldId id="399" r:id="rId7"/>
    <p:sldId id="400" r:id="rId8"/>
    <p:sldId id="384" r:id="rId9"/>
    <p:sldId id="386" r:id="rId10"/>
    <p:sldId id="387" r:id="rId11"/>
    <p:sldId id="393" r:id="rId12"/>
    <p:sldId id="394" r:id="rId13"/>
    <p:sldId id="395" r:id="rId14"/>
    <p:sldId id="389" r:id="rId15"/>
    <p:sldId id="388" r:id="rId16"/>
    <p:sldId id="391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9" r:id="rId31"/>
    <p:sldId id="414" r:id="rId32"/>
    <p:sldId id="415" r:id="rId33"/>
    <p:sldId id="416" r:id="rId34"/>
    <p:sldId id="417" r:id="rId35"/>
    <p:sldId id="390" r:id="rId36"/>
    <p:sldId id="418" r:id="rId37"/>
    <p:sldId id="420" r:id="rId38"/>
    <p:sldId id="381" r:id="rId39"/>
    <p:sldId id="385" r:id="rId40"/>
    <p:sldId id="377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00"/>
    <a:srgbClr val="00FF00"/>
    <a:srgbClr val="FFFF99"/>
    <a:srgbClr val="FF0000"/>
    <a:srgbClr val="FF3399"/>
    <a:srgbClr val="008000"/>
    <a:srgbClr val="CC00FF"/>
    <a:srgbClr val="3FCAEB"/>
    <a:srgbClr val="A28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88" autoAdjust="0"/>
    <p:restoredTop sz="95986" autoAdjust="0"/>
  </p:normalViewPr>
  <p:slideViewPr>
    <p:cSldViewPr>
      <p:cViewPr varScale="1">
        <p:scale>
          <a:sx n="71" d="100"/>
          <a:sy n="71" d="100"/>
        </p:scale>
        <p:origin x="-18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D8BCD8-41A5-40F5-A342-11C269DA8B8B}" type="datetimeFigureOut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F2B0D51-DF8C-4247-8183-991ED069A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4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291EC79-5A4F-4273-A20E-E1645F527689}" type="datetimeFigureOut">
              <a:rPr lang="en-US" smtClean="0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90B6E90-4B26-4C7D-BBE4-262B9CF93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>
    <p:wheel spokes="3"/>
  </p:transition>
  <p:timing>
    <p:tnLst>
      <p:par>
        <p:cTn id="1" dur="indefinite" restart="never" nodeType="tmRoot"/>
      </p:par>
    </p:tnLst>
  </p:timing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5724"/>
            <a:ext cx="8839200" cy="5349876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2514489" y="2996625"/>
            <a:ext cx="4495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Dr</a:t>
            </a:r>
            <a:r>
              <a:rPr lang="en-US" sz="3200" b="1" dirty="0">
                <a:solidFill>
                  <a:srgbClr val="FFFF00"/>
                </a:solidFill>
              </a:rPr>
              <a:t> . </a:t>
            </a:r>
            <a:r>
              <a:rPr lang="en-US" sz="3200" b="1" dirty="0" err="1">
                <a:solidFill>
                  <a:srgbClr val="FFFF00"/>
                </a:solidFill>
              </a:rPr>
              <a:t>Raghad</a:t>
            </a:r>
            <a:r>
              <a:rPr lang="en-US" sz="3200" b="1" dirty="0">
                <a:solidFill>
                  <a:srgbClr val="FFFF00"/>
                </a:solidFill>
              </a:rPr>
              <a:t>  Al-</a:t>
            </a:r>
            <a:r>
              <a:rPr lang="en-US" sz="3200" b="1" dirty="0" err="1">
                <a:solidFill>
                  <a:srgbClr val="FFFF00"/>
                </a:solidFill>
              </a:rPr>
              <a:t>journi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endParaRPr lang="ar-IQ" sz="3200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Smart\Desktop\شعار الكلية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311275" cy="13128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1"/>
            <a:ext cx="1371600" cy="13128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مربع نص 2"/>
          <p:cNvSpPr txBox="1"/>
          <p:nvPr/>
        </p:nvSpPr>
        <p:spPr>
          <a:xfrm>
            <a:off x="1981200" y="2133600"/>
            <a:ext cx="6629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FF00"/>
                </a:solidFill>
              </a:rPr>
              <a:t>Use of solar power systems</a:t>
            </a:r>
            <a:endParaRPr lang="ar-IQ" sz="3600" b="1" dirty="0">
              <a:solidFill>
                <a:srgbClr val="00FF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362200" y="1509151"/>
            <a:ext cx="563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89354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3400" y="5105400"/>
            <a:ext cx="8001000" cy="6771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Variation </a:t>
            </a:r>
            <a:r>
              <a:rPr lang="en-US" b="1" dirty="0">
                <a:solidFill>
                  <a:srgbClr val="0033CC"/>
                </a:solidFill>
              </a:rPr>
              <a:t>of solar radiation intensity in </a:t>
            </a:r>
            <a:r>
              <a:rPr lang="en-US" b="1" dirty="0" smtClean="0">
                <a:solidFill>
                  <a:srgbClr val="0033CC"/>
                </a:solidFill>
              </a:rPr>
              <a:t>three Iraqi </a:t>
            </a:r>
            <a:r>
              <a:rPr lang="en-US" b="1" dirty="0">
                <a:solidFill>
                  <a:srgbClr val="0033CC"/>
                </a:solidFill>
              </a:rPr>
              <a:t>governorates, Baghdad, Mosul and </a:t>
            </a:r>
            <a:r>
              <a:rPr lang="en-US" b="1" dirty="0" err="1">
                <a:solidFill>
                  <a:srgbClr val="0033CC"/>
                </a:solidFill>
              </a:rPr>
              <a:t>Basrah</a:t>
            </a:r>
            <a:r>
              <a:rPr lang="en-US" b="1" dirty="0">
                <a:solidFill>
                  <a:srgbClr val="0033CC"/>
                </a:solidFill>
              </a:rPr>
              <a:t>, for </a:t>
            </a:r>
            <a:r>
              <a:rPr lang="en-US" b="1" dirty="0" smtClean="0">
                <a:solidFill>
                  <a:srgbClr val="0033CC"/>
                </a:solidFill>
              </a:rPr>
              <a:t>one year </a:t>
            </a:r>
            <a:r>
              <a:rPr lang="en-US" b="1" dirty="0">
                <a:solidFill>
                  <a:srgbClr val="0033CC"/>
                </a:solidFill>
              </a:rPr>
              <a:t>period</a:t>
            </a:r>
            <a:r>
              <a:rPr lang="en-US" sz="2000" dirty="0">
                <a:solidFill>
                  <a:srgbClr val="0033CC"/>
                </a:solidFill>
              </a:rPr>
              <a:t>.</a:t>
            </a:r>
            <a:endParaRPr lang="ar-IQ" sz="2000" dirty="0">
              <a:solidFill>
                <a:srgbClr val="0033CC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4953000" cy="3352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مربع نص 2"/>
          <p:cNvSpPr txBox="1"/>
          <p:nvPr/>
        </p:nvSpPr>
        <p:spPr>
          <a:xfrm>
            <a:off x="8229600" y="228600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9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077200" cy="4953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1905000" y="304800"/>
            <a:ext cx="2057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Features of PV</a:t>
            </a:r>
            <a:endParaRPr lang="ar-IQ" sz="20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077200" y="304800"/>
            <a:ext cx="685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10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2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524000" y="290899"/>
            <a:ext cx="37338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US" sz="2400" b="1" dirty="0" smtClean="0">
                <a:solidFill>
                  <a:srgbClr val="0033CC"/>
                </a:solidFill>
              </a:rPr>
              <a:t>	Types of solar cell</a:t>
            </a:r>
            <a:endParaRPr lang="ar-IQ" sz="2400" b="1" dirty="0">
              <a:solidFill>
                <a:srgbClr val="0033CC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4648199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6172200"/>
            <a:ext cx="6264275" cy="457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مربع نص 3"/>
          <p:cNvSpPr txBox="1"/>
          <p:nvPr/>
        </p:nvSpPr>
        <p:spPr>
          <a:xfrm>
            <a:off x="8458200" y="762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11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48600" cy="52578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382000" y="152400"/>
            <a:ext cx="45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12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981700" cy="13430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1524000" y="2690336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Simplified </a:t>
            </a:r>
            <a:r>
              <a:rPr lang="en-US" b="1" dirty="0">
                <a:solidFill>
                  <a:srgbClr val="0033CC"/>
                </a:solidFill>
              </a:rPr>
              <a:t>diagram of an equivalent circuit for a loaded solar cell (</a:t>
            </a:r>
            <a:r>
              <a:rPr lang="en-US" b="1" dirty="0" smtClean="0">
                <a:solidFill>
                  <a:srgbClr val="0033CC"/>
                </a:solidFill>
              </a:rPr>
              <a:t>no-load  , R=    ; </a:t>
            </a:r>
            <a:r>
              <a:rPr lang="en-US" b="1" dirty="0">
                <a:solidFill>
                  <a:srgbClr val="0033CC"/>
                </a:solidFill>
              </a:rPr>
              <a:t>shorted, </a:t>
            </a:r>
            <a:r>
              <a:rPr lang="en-US" b="1" dirty="0" smtClean="0">
                <a:solidFill>
                  <a:srgbClr val="0033CC"/>
                </a:solidFill>
              </a:rPr>
              <a:t>R=0</a:t>
            </a:r>
            <a:r>
              <a:rPr lang="en-US" b="1" dirty="0">
                <a:solidFill>
                  <a:srgbClr val="0033CC"/>
                </a:solidFill>
              </a:rPr>
              <a:t>). </a:t>
            </a:r>
            <a:r>
              <a:rPr lang="en-US" b="1" dirty="0" err="1">
                <a:solidFill>
                  <a:srgbClr val="0033CC"/>
                </a:solidFill>
              </a:rPr>
              <a:t>IPh</a:t>
            </a:r>
            <a:r>
              <a:rPr lang="en-US" b="1" dirty="0">
                <a:solidFill>
                  <a:srgbClr val="0033CC"/>
                </a:solidFill>
              </a:rPr>
              <a:t> is</a:t>
            </a:r>
          </a:p>
          <a:p>
            <a:r>
              <a:rPr lang="en-US" b="1" dirty="0">
                <a:solidFill>
                  <a:srgbClr val="0033CC"/>
                </a:solidFill>
              </a:rPr>
              <a:t>proportional to irradiance G and solar cell </a:t>
            </a:r>
            <a:r>
              <a:rPr lang="en-US" b="1" dirty="0" smtClean="0">
                <a:solidFill>
                  <a:srgbClr val="0033CC"/>
                </a:solidFill>
              </a:rPr>
              <a:t>area</a:t>
            </a:r>
            <a:endParaRPr lang="ar-IQ" b="1" dirty="0">
              <a:solidFill>
                <a:srgbClr val="0033CC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37701"/>
            <a:ext cx="342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267200"/>
            <a:ext cx="6096000" cy="6858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مستطيل 2"/>
          <p:cNvSpPr/>
          <p:nvPr/>
        </p:nvSpPr>
        <p:spPr>
          <a:xfrm>
            <a:off x="1376083" y="304800"/>
            <a:ext cx="4322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</a:rPr>
              <a:t>Equivalent Circuit of a Solar Cell</a:t>
            </a:r>
            <a:endParaRPr lang="ar-IQ" sz="2400" b="1" dirty="0">
              <a:solidFill>
                <a:srgbClr val="0033CC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251508" y="4980331"/>
            <a:ext cx="7054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33CC"/>
                </a:solidFill>
              </a:rPr>
              <a:t>IPh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smtClean="0">
                <a:solidFill>
                  <a:srgbClr val="0033CC"/>
                </a:solidFill>
              </a:rPr>
              <a:t>=photocurrent </a:t>
            </a:r>
            <a:r>
              <a:rPr lang="en-US" b="1" dirty="0">
                <a:solidFill>
                  <a:srgbClr val="0033CC"/>
                </a:solidFill>
              </a:rPr>
              <a:t>( G</a:t>
            </a:r>
            <a:r>
              <a:rPr lang="en-US" b="1" dirty="0" smtClean="0">
                <a:solidFill>
                  <a:srgbClr val="0033CC"/>
                </a:solidFill>
              </a:rPr>
              <a:t>)=solar </a:t>
            </a:r>
            <a:r>
              <a:rPr lang="en-US" b="1" dirty="0">
                <a:solidFill>
                  <a:srgbClr val="0033CC"/>
                </a:solidFill>
              </a:rPr>
              <a:t>cell short-circuit current ISC</a:t>
            </a:r>
            <a:endParaRPr lang="ar-IQ" b="1" dirty="0">
              <a:solidFill>
                <a:srgbClr val="00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76400" y="5534329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IS </a:t>
            </a:r>
            <a:r>
              <a:rPr lang="en-US" b="1" dirty="0" smtClean="0">
                <a:solidFill>
                  <a:srgbClr val="0033CC"/>
                </a:solidFill>
              </a:rPr>
              <a:t>=saturation </a:t>
            </a:r>
            <a:r>
              <a:rPr lang="en-US" b="1" dirty="0">
                <a:solidFill>
                  <a:srgbClr val="0033CC"/>
                </a:solidFill>
              </a:rPr>
              <a:t>current in the reverse direction</a:t>
            </a:r>
            <a:endParaRPr lang="ar-IQ" b="1" dirty="0">
              <a:solidFill>
                <a:srgbClr val="0033CC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305800" y="1524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13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83776"/>
            <a:ext cx="4421187" cy="32210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76200" y="1066800"/>
            <a:ext cx="464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</a:rPr>
              <a:t>Characteristic curves </a:t>
            </a:r>
            <a:r>
              <a:rPr lang="en-US" sz="1400" b="1" dirty="0" smtClean="0">
                <a:solidFill>
                  <a:srgbClr val="0033CC"/>
                </a:solidFill>
              </a:rPr>
              <a:t>I=f(V</a:t>
            </a:r>
            <a:r>
              <a:rPr lang="en-US" sz="1400" b="1" dirty="0">
                <a:solidFill>
                  <a:srgbClr val="0033CC"/>
                </a:solidFill>
              </a:rPr>
              <a:t>) and </a:t>
            </a:r>
            <a:r>
              <a:rPr lang="en-US" sz="1400" b="1" dirty="0" smtClean="0">
                <a:solidFill>
                  <a:srgbClr val="0033CC"/>
                </a:solidFill>
              </a:rPr>
              <a:t>P=f(V</a:t>
            </a:r>
            <a:r>
              <a:rPr lang="en-US" sz="1400" b="1" dirty="0">
                <a:solidFill>
                  <a:srgbClr val="0033CC"/>
                </a:solidFill>
              </a:rPr>
              <a:t>) of a </a:t>
            </a:r>
            <a:r>
              <a:rPr lang="en-US" sz="1400" b="1" dirty="0" err="1">
                <a:solidFill>
                  <a:srgbClr val="0033CC"/>
                </a:solidFill>
              </a:rPr>
              <a:t>monocrystalline</a:t>
            </a:r>
            <a:r>
              <a:rPr lang="en-US" sz="1400" b="1" dirty="0">
                <a:solidFill>
                  <a:srgbClr val="0033CC"/>
                </a:solidFill>
              </a:rPr>
              <a:t> silicon </a:t>
            </a:r>
            <a:r>
              <a:rPr lang="en-US" sz="1400" b="1" dirty="0" smtClean="0">
                <a:solidFill>
                  <a:srgbClr val="0033CC"/>
                </a:solidFill>
              </a:rPr>
              <a:t>solar </a:t>
            </a:r>
            <a:r>
              <a:rPr lang="en-US" sz="1400" b="1" dirty="0">
                <a:solidFill>
                  <a:srgbClr val="0033CC"/>
                </a:solidFill>
              </a:rPr>
              <a:t>cell with a cell area </a:t>
            </a:r>
            <a:r>
              <a:rPr lang="en-US" sz="1400" b="1" dirty="0" smtClean="0">
                <a:solidFill>
                  <a:srgbClr val="0033CC"/>
                </a:solidFill>
              </a:rPr>
              <a:t>of approximately </a:t>
            </a:r>
            <a:r>
              <a:rPr lang="en-US" sz="1400" b="1" dirty="0">
                <a:solidFill>
                  <a:srgbClr val="0033CC"/>
                </a:solidFill>
              </a:rPr>
              <a:t>102 cm2, irradiance </a:t>
            </a:r>
            <a:r>
              <a:rPr lang="en-US" sz="1400" b="1" dirty="0" smtClean="0">
                <a:solidFill>
                  <a:srgbClr val="0033CC"/>
                </a:solidFill>
              </a:rPr>
              <a:t>G </a:t>
            </a:r>
            <a:r>
              <a:rPr lang="en-US" sz="1400" b="1" dirty="0">
                <a:solidFill>
                  <a:srgbClr val="0033CC"/>
                </a:solidFill>
              </a:rPr>
              <a:t>amounting to </a:t>
            </a:r>
            <a:endParaRPr lang="en-US" sz="1400" b="1" dirty="0" smtClean="0">
              <a:solidFill>
                <a:srgbClr val="0033CC"/>
              </a:solidFill>
            </a:endParaRPr>
          </a:p>
          <a:p>
            <a:r>
              <a:rPr lang="en-US" sz="1400" b="1" dirty="0" smtClean="0">
                <a:solidFill>
                  <a:srgbClr val="0033CC"/>
                </a:solidFill>
              </a:rPr>
              <a:t>1 </a:t>
            </a:r>
            <a:r>
              <a:rPr lang="en-US" sz="1400" b="1" dirty="0">
                <a:solidFill>
                  <a:srgbClr val="0033CC"/>
                </a:solidFill>
              </a:rPr>
              <a:t>kW/m2 and 25 C </a:t>
            </a:r>
            <a:r>
              <a:rPr lang="en-US" sz="1400" b="1" dirty="0" smtClean="0">
                <a:solidFill>
                  <a:srgbClr val="0033CC"/>
                </a:solidFill>
              </a:rPr>
              <a:t>cell temperature</a:t>
            </a:r>
            <a:endParaRPr lang="ar-IQ" sz="1400" b="1" dirty="0">
              <a:solidFill>
                <a:srgbClr val="0033CC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404813"/>
            <a:ext cx="4418012" cy="3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570413" y="4343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0033CC"/>
                </a:solidFill>
              </a:rPr>
              <a:t>Characteristic </a:t>
            </a:r>
            <a:r>
              <a:rPr lang="en-US" sz="1600" b="1" dirty="0">
                <a:solidFill>
                  <a:srgbClr val="0033CC"/>
                </a:solidFill>
              </a:rPr>
              <a:t>curves I=f(V) for the solar cell </a:t>
            </a:r>
            <a:r>
              <a:rPr lang="en-US" sz="1600" b="1" dirty="0" err="1">
                <a:solidFill>
                  <a:srgbClr val="0033CC"/>
                </a:solidFill>
              </a:rPr>
              <a:t>cell</a:t>
            </a:r>
            <a:r>
              <a:rPr lang="en-US" sz="1600" b="1" dirty="0">
                <a:solidFill>
                  <a:srgbClr val="0033CC"/>
                </a:solidFill>
              </a:rPr>
              <a:t> temperature of 25 C and irradiance G as a parameter AM1.5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534400" y="76200"/>
            <a:ext cx="45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14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64319"/>
            <a:ext cx="4572000" cy="31638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5181600" y="990600"/>
            <a:ext cx="381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33CC"/>
                </a:solidFill>
              </a:rPr>
              <a:t>Efficiency </a:t>
            </a:r>
            <a:r>
              <a:rPr lang="en-US" sz="1600" b="1" dirty="0">
                <a:solidFill>
                  <a:srgbClr val="0033CC"/>
                </a:solidFill>
              </a:rPr>
              <a:t>of the </a:t>
            </a:r>
            <a:r>
              <a:rPr lang="en-US" sz="1600" b="1" dirty="0" err="1">
                <a:solidFill>
                  <a:srgbClr val="0033CC"/>
                </a:solidFill>
              </a:rPr>
              <a:t>monocrystalline</a:t>
            </a:r>
            <a:r>
              <a:rPr lang="en-US" sz="1600" b="1" dirty="0">
                <a:solidFill>
                  <a:srgbClr val="0033CC"/>
                </a:solidFill>
              </a:rPr>
              <a:t> Si solar cell </a:t>
            </a:r>
            <a:r>
              <a:rPr lang="en-US" sz="1600" b="1" dirty="0" smtClean="0">
                <a:solidFill>
                  <a:srgbClr val="0033CC"/>
                </a:solidFill>
              </a:rPr>
              <a:t>at </a:t>
            </a:r>
            <a:r>
              <a:rPr lang="en-US" sz="1600" b="1" dirty="0">
                <a:solidFill>
                  <a:srgbClr val="0033CC"/>
                </a:solidFill>
              </a:rPr>
              <a:t>a cell temperature of 25 C, as </a:t>
            </a:r>
            <a:r>
              <a:rPr lang="en-US" sz="1600" b="1" dirty="0" smtClean="0">
                <a:solidFill>
                  <a:srgbClr val="0033CC"/>
                </a:solidFill>
              </a:rPr>
              <a:t>a function </a:t>
            </a:r>
            <a:r>
              <a:rPr lang="en-US" sz="1600" b="1" dirty="0">
                <a:solidFill>
                  <a:srgbClr val="0033CC"/>
                </a:solidFill>
              </a:rPr>
              <a:t>of irradiance G </a:t>
            </a:r>
            <a:r>
              <a:rPr lang="en-US" sz="1600" b="1" dirty="0" smtClean="0">
                <a:solidFill>
                  <a:srgbClr val="0033CC"/>
                </a:solidFill>
              </a:rPr>
              <a:t>AM1.5</a:t>
            </a:r>
            <a:endParaRPr lang="ar-IQ" sz="1600" b="1" dirty="0">
              <a:solidFill>
                <a:srgbClr val="0033CC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81400"/>
            <a:ext cx="4419601" cy="30829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مستطيل 2"/>
          <p:cNvSpPr/>
          <p:nvPr/>
        </p:nvSpPr>
        <p:spPr>
          <a:xfrm>
            <a:off x="228600" y="44248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0033CC"/>
                </a:solidFill>
              </a:rPr>
              <a:t>Characteristic </a:t>
            </a:r>
            <a:r>
              <a:rPr lang="en-US" sz="1600" b="1" dirty="0">
                <a:solidFill>
                  <a:srgbClr val="0033CC"/>
                </a:solidFill>
              </a:rPr>
              <a:t>curves </a:t>
            </a:r>
            <a:r>
              <a:rPr lang="en-US" sz="1600" b="1" dirty="0" smtClean="0">
                <a:solidFill>
                  <a:srgbClr val="0033CC"/>
                </a:solidFill>
              </a:rPr>
              <a:t>I=f(V</a:t>
            </a:r>
            <a:r>
              <a:rPr lang="en-US" sz="1600" b="1" dirty="0">
                <a:solidFill>
                  <a:srgbClr val="0033CC"/>
                </a:solidFill>
              </a:rPr>
              <a:t>) for the solar </a:t>
            </a:r>
            <a:r>
              <a:rPr lang="en-US" sz="1600" b="1" dirty="0" smtClean="0">
                <a:solidFill>
                  <a:srgbClr val="0033CC"/>
                </a:solidFill>
              </a:rPr>
              <a:t>cell, </a:t>
            </a:r>
            <a:r>
              <a:rPr lang="en-US" sz="1600" b="1" dirty="0">
                <a:solidFill>
                  <a:srgbClr val="0033CC"/>
                </a:solidFill>
              </a:rPr>
              <a:t>with irradiance </a:t>
            </a:r>
            <a:r>
              <a:rPr lang="en-US" sz="1600" b="1" dirty="0" smtClean="0">
                <a:solidFill>
                  <a:srgbClr val="0033CC"/>
                </a:solidFill>
              </a:rPr>
              <a:t>G=1 </a:t>
            </a:r>
            <a:r>
              <a:rPr lang="en-US" sz="1600" b="1" dirty="0">
                <a:solidFill>
                  <a:srgbClr val="0033CC"/>
                </a:solidFill>
              </a:rPr>
              <a:t>kW/m2 </a:t>
            </a:r>
            <a:r>
              <a:rPr lang="en-US" sz="1600" b="1" dirty="0" smtClean="0">
                <a:solidFill>
                  <a:srgbClr val="0033CC"/>
                </a:solidFill>
              </a:rPr>
              <a:t>AM1.5 and </a:t>
            </a:r>
            <a:r>
              <a:rPr lang="en-US" sz="1600" b="1" dirty="0">
                <a:solidFill>
                  <a:srgbClr val="0033CC"/>
                </a:solidFill>
              </a:rPr>
              <a:t>with cell temperature as parameter</a:t>
            </a:r>
            <a:endParaRPr lang="ar-IQ" sz="1600" b="1" dirty="0">
              <a:solidFill>
                <a:srgbClr val="0033CC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382000" y="1524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15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.fbgt1-2.fna.fbcdn.net/v/t35.0-12/s2048x2048/18110266_1449312045132510_1690296835_o.jpg?oh=b899848d0722bf137ba190a5e40d2ceb&amp;oe=58FD4D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94765"/>
            <a:ext cx="8718154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305800" y="228600"/>
            <a:ext cx="5647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16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6152"/>
            <a:ext cx="8458200" cy="57284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305800" y="2286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17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09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077200" y="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18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172994" cy="379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534457"/>
            <a:ext cx="896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82950"/>
            <a:ext cx="896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96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11226"/>
            <a:ext cx="896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896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94300"/>
            <a:ext cx="896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075531" y="1524000"/>
            <a:ext cx="79160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Sun (solar) energy, including solar thermal energy and </a:t>
            </a:r>
            <a:r>
              <a:rPr lang="en-US" b="1" dirty="0" smtClean="0">
                <a:solidFill>
                  <a:srgbClr val="FF0000"/>
                </a:solidFill>
              </a:rPr>
              <a:t>photovoltaic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(PV)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95400" y="2450068"/>
            <a:ext cx="1600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Biofuel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143000" y="3276600"/>
            <a:ext cx="17764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Wind power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295400" y="3897868"/>
            <a:ext cx="2057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Hydro power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295400" y="4507468"/>
            <a:ext cx="3048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Geothermal power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295400" y="5105400"/>
            <a:ext cx="5562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Wave power from the oceans and seas.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630194" y="304800"/>
            <a:ext cx="6837406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2" name="مربع نص 11"/>
          <p:cNvSpPr txBox="1"/>
          <p:nvPr/>
        </p:nvSpPr>
        <p:spPr>
          <a:xfrm>
            <a:off x="981868" y="490818"/>
            <a:ext cx="6629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There are many types of renewable energy sources, the six most common are: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8534400" y="76200"/>
            <a:ext cx="228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107"/>
            <a:ext cx="6592887" cy="5572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315200" cy="4495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7924800" y="76107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19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1"/>
            <a:ext cx="8001000" cy="5403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382000" y="228600"/>
            <a:ext cx="45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20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00999" cy="54657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305800" y="152400"/>
            <a:ext cx="685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21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77200" cy="5791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229600" y="2286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22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19200" y="381000"/>
            <a:ext cx="2286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PV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Direct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System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32547" y="2532529"/>
            <a:ext cx="3810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cs typeface="+mj-cs"/>
              </a:rPr>
              <a:t>Solar Water Pumping  in Agriculture</a:t>
            </a:r>
            <a:endParaRPr lang="ar-IQ" b="1" dirty="0">
              <a:solidFill>
                <a:srgbClr val="0033CC"/>
              </a:solidFill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5943601" cy="28146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مربع نص 3"/>
          <p:cNvSpPr txBox="1"/>
          <p:nvPr/>
        </p:nvSpPr>
        <p:spPr>
          <a:xfrm>
            <a:off x="4724400" y="5867400"/>
            <a:ext cx="121920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50" b="1" dirty="0" smtClean="0"/>
              <a:t>pump</a:t>
            </a:r>
            <a:endParaRPr lang="ar-IQ" sz="105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5791200" y="4343400"/>
            <a:ext cx="83820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 smtClean="0"/>
              <a:t>tank</a:t>
            </a:r>
            <a:endParaRPr lang="ar-IQ" sz="11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2590800" y="4191000"/>
            <a:ext cx="4572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 err="1" smtClean="0"/>
              <a:t>pv</a:t>
            </a:r>
            <a:endParaRPr lang="ar-IQ" sz="1400" dirty="0"/>
          </a:p>
        </p:txBody>
      </p:sp>
      <p:sp>
        <p:nvSpPr>
          <p:cNvPr id="7" name="مربع نص 6"/>
          <p:cNvSpPr txBox="1"/>
          <p:nvPr/>
        </p:nvSpPr>
        <p:spPr>
          <a:xfrm>
            <a:off x="8153400" y="3810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23</a:t>
            </a:r>
            <a:endParaRPr lang="ar-IQ" b="1" dirty="0">
              <a:solidFill>
                <a:srgbClr val="0033CC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990600"/>
            <a:ext cx="5624512" cy="1295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485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1"/>
            <a:ext cx="7924799" cy="546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077201" y="0"/>
            <a:ext cx="762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24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59" y="2667000"/>
            <a:ext cx="5921375" cy="2620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59" y="1353248"/>
            <a:ext cx="2871787" cy="5286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1017494" y="414010"/>
            <a:ext cx="2514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</a:rPr>
              <a:t>Small DC</a:t>
            </a:r>
            <a:endParaRPr lang="ar-IQ" sz="2800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229600" y="1524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25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600200" y="533400"/>
            <a:ext cx="6248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Off Grid Connected PV Systems with Battery Storage 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7848600" y="152400"/>
            <a:ext cx="1066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27</a:t>
            </a:r>
            <a:endParaRPr lang="ar-IQ" b="1" dirty="0">
              <a:solidFill>
                <a:srgbClr val="0033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467600" cy="43838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035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239000" cy="47212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1447800" y="304800"/>
            <a:ext cx="5791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</a:rPr>
              <a:t>Off Grid Connected PV </a:t>
            </a:r>
            <a:r>
              <a:rPr lang="en-US" sz="2000" b="1" dirty="0" smtClean="0">
                <a:solidFill>
                  <a:srgbClr val="0033CC"/>
                </a:solidFill>
              </a:rPr>
              <a:t>System for Street Lighting 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153400" y="228600"/>
            <a:ext cx="685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28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5237"/>
            <a:ext cx="7467600" cy="46783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1295400" y="304800"/>
            <a:ext cx="6629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</a:rPr>
              <a:t>Off Grid Connected PV System </a:t>
            </a:r>
            <a:r>
              <a:rPr lang="en-US" sz="2000" b="1" dirty="0" smtClean="0">
                <a:solidFill>
                  <a:srgbClr val="0033CC"/>
                </a:solidFill>
              </a:rPr>
              <a:t>for Communication station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153400" y="152400"/>
            <a:ext cx="762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29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858000" cy="54848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مربع نص 2"/>
          <p:cNvSpPr txBox="1"/>
          <p:nvPr/>
        </p:nvSpPr>
        <p:spPr>
          <a:xfrm>
            <a:off x="8763000" y="76200"/>
            <a:ext cx="228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2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924800" cy="54864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534400" y="152400"/>
            <a:ext cx="45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30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6934200" cy="47243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مربع نص 3"/>
          <p:cNvSpPr txBox="1"/>
          <p:nvPr/>
        </p:nvSpPr>
        <p:spPr>
          <a:xfrm>
            <a:off x="1447800" y="304800"/>
            <a:ext cx="1905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</a:rPr>
              <a:t>Large DC</a:t>
            </a:r>
            <a:endParaRPr lang="ar-IQ" sz="2400" b="1" dirty="0">
              <a:solidFill>
                <a:srgbClr val="0033CC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382000" y="3048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31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231855" cy="4267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7" y="2487706"/>
            <a:ext cx="5286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143000" y="452247"/>
            <a:ext cx="2133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Large AC/DC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305800" y="1524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32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95400" y="228600"/>
            <a:ext cx="4953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</a:rPr>
              <a:t>Off Grid Connected PV System for </a:t>
            </a:r>
            <a:r>
              <a:rPr lang="en-US" sz="2000" b="1" dirty="0" smtClean="0">
                <a:solidFill>
                  <a:srgbClr val="0033CC"/>
                </a:solidFill>
              </a:rPr>
              <a:t> Building 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305800" y="2286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33</a:t>
            </a:r>
            <a:endParaRPr lang="ar-IQ" b="1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315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193800"/>
            <a:ext cx="6850063" cy="4470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457200" y="304800"/>
            <a:ext cx="845820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Off- Grid Centralized Solar System  for  Electric  Power  Distribution 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382000" y="152400"/>
            <a:ext cx="5334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34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828800" y="228600"/>
            <a:ext cx="52578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</a:rPr>
              <a:t>Diagram  of Photovoltaic of Hybrid  System</a:t>
            </a:r>
            <a:endParaRPr lang="ar-IQ" sz="2000" b="1" dirty="0">
              <a:solidFill>
                <a:srgbClr val="0033CC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305800" y="2286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35</a:t>
            </a:r>
            <a:endParaRPr lang="ar-IQ" b="1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150"/>
            <a:ext cx="7962900" cy="5276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100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91399" cy="46482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1295400" y="152400"/>
            <a:ext cx="2514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Hybrid System </a:t>
            </a:r>
            <a:endParaRPr lang="ar-IQ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305800" y="337066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36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295400"/>
            <a:ext cx="8351837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914400" y="304800"/>
            <a:ext cx="3352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On </a:t>
            </a:r>
            <a:r>
              <a:rPr lang="en-US" b="1" dirty="0">
                <a:solidFill>
                  <a:srgbClr val="0033CC"/>
                </a:solidFill>
              </a:rPr>
              <a:t>– grid solar PV system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8229600" y="304800"/>
            <a:ext cx="60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37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4791075" cy="31623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5410200" y="1242509"/>
            <a:ext cx="3495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Aerial </a:t>
            </a:r>
            <a:r>
              <a:rPr lang="en-US" b="1" dirty="0">
                <a:solidFill>
                  <a:srgbClr val="0033CC"/>
                </a:solidFill>
              </a:rPr>
              <a:t>view of the 5MWp </a:t>
            </a:r>
            <a:r>
              <a:rPr lang="en-US" b="1" dirty="0" smtClean="0">
                <a:solidFill>
                  <a:srgbClr val="0033CC"/>
                </a:solidFill>
              </a:rPr>
              <a:t>Land PV </a:t>
            </a:r>
            <a:r>
              <a:rPr lang="en-US" b="1" dirty="0">
                <a:solidFill>
                  <a:srgbClr val="0033CC"/>
                </a:solidFill>
              </a:rPr>
              <a:t>installation</a:t>
            </a:r>
            <a:endParaRPr lang="ar-IQ" b="1" dirty="0">
              <a:solidFill>
                <a:srgbClr val="0033CC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7910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04800" y="4343400"/>
            <a:ext cx="276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Partial </a:t>
            </a:r>
            <a:r>
              <a:rPr lang="en-US" b="1" dirty="0">
                <a:solidFill>
                  <a:srgbClr val="0033CC"/>
                </a:solidFill>
              </a:rPr>
              <a:t>view of an array </a:t>
            </a:r>
            <a:endParaRPr lang="en-US" b="1" dirty="0" smtClean="0">
              <a:solidFill>
                <a:srgbClr val="0033CC"/>
              </a:solidFill>
            </a:endParaRPr>
          </a:p>
          <a:p>
            <a:pPr algn="ctr"/>
            <a:r>
              <a:rPr lang="en-US" b="1" dirty="0" smtClean="0">
                <a:solidFill>
                  <a:srgbClr val="0033CC"/>
                </a:solidFill>
              </a:rPr>
              <a:t>on </a:t>
            </a:r>
            <a:r>
              <a:rPr lang="en-US" b="1" dirty="0">
                <a:solidFill>
                  <a:srgbClr val="0033CC"/>
                </a:solidFill>
              </a:rPr>
              <a:t>the roof</a:t>
            </a:r>
            <a:endParaRPr lang="ar-IQ" b="1" dirty="0">
              <a:solidFill>
                <a:srgbClr val="0033CC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001000" y="152400"/>
            <a:ext cx="685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38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4143375" cy="2895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5026399" y="1143000"/>
            <a:ext cx="4041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Aerial view of </a:t>
            </a:r>
            <a:r>
              <a:rPr lang="en-US" b="1" dirty="0">
                <a:solidFill>
                  <a:srgbClr val="0033CC"/>
                </a:solidFill>
              </a:rPr>
              <a:t>two of the three </a:t>
            </a:r>
            <a:r>
              <a:rPr lang="en-US" b="1" dirty="0" smtClean="0">
                <a:solidFill>
                  <a:srgbClr val="0033CC"/>
                </a:solidFill>
              </a:rPr>
              <a:t>50MW solar </a:t>
            </a:r>
            <a:r>
              <a:rPr lang="en-US" b="1" dirty="0">
                <a:solidFill>
                  <a:srgbClr val="0033CC"/>
                </a:solidFill>
              </a:rPr>
              <a:t>thermal power plants in southern Spain</a:t>
            </a:r>
            <a:endParaRPr lang="ar-IQ" b="1" dirty="0">
              <a:solidFill>
                <a:srgbClr val="0033CC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4752975" cy="2990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مستطيل 2"/>
          <p:cNvSpPr/>
          <p:nvPr/>
        </p:nvSpPr>
        <p:spPr>
          <a:xfrm>
            <a:off x="76200" y="45720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View </a:t>
            </a:r>
            <a:r>
              <a:rPr lang="en-US" sz="1400" b="1" dirty="0">
                <a:solidFill>
                  <a:srgbClr val="0033CC"/>
                </a:solidFill>
              </a:rPr>
              <a:t>of half of the </a:t>
            </a:r>
            <a:r>
              <a:rPr lang="en-US" sz="1400" b="1" dirty="0" smtClean="0">
                <a:solidFill>
                  <a:srgbClr val="0033CC"/>
                </a:solidFill>
              </a:rPr>
              <a:t>installation’s </a:t>
            </a:r>
            <a:r>
              <a:rPr lang="en-US" sz="1400" b="1" dirty="0">
                <a:solidFill>
                  <a:srgbClr val="0033CC"/>
                </a:solidFill>
              </a:rPr>
              <a:t>1.13kWp </a:t>
            </a:r>
            <a:endParaRPr lang="en-US" sz="1400" b="1" dirty="0" smtClean="0">
              <a:solidFill>
                <a:srgbClr val="0033CC"/>
              </a:solidFill>
            </a:endParaRPr>
          </a:p>
          <a:p>
            <a:r>
              <a:rPr lang="en-US" sz="1400" b="1" dirty="0" smtClean="0">
                <a:solidFill>
                  <a:srgbClr val="0033CC"/>
                </a:solidFill>
              </a:rPr>
              <a:t>solar </a:t>
            </a:r>
            <a:r>
              <a:rPr lang="en-US" sz="1400" b="1" dirty="0">
                <a:solidFill>
                  <a:srgbClr val="0033CC"/>
                </a:solidFill>
              </a:rPr>
              <a:t>generator, which is mounted </a:t>
            </a:r>
            <a:r>
              <a:rPr lang="en-US" sz="1400" b="1" dirty="0" smtClean="0">
                <a:solidFill>
                  <a:srgbClr val="0033CC"/>
                </a:solidFill>
              </a:rPr>
              <a:t>on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 </a:t>
            </a:r>
            <a:r>
              <a:rPr lang="en-US" sz="1400" b="1" dirty="0" err="1" smtClean="0">
                <a:solidFill>
                  <a:srgbClr val="0033CC"/>
                </a:solidFill>
              </a:rPr>
              <a:t>theResearch</a:t>
            </a:r>
            <a:r>
              <a:rPr lang="en-US" sz="1400" b="1" dirty="0" smtClean="0">
                <a:solidFill>
                  <a:srgbClr val="0033CC"/>
                </a:solidFill>
              </a:rPr>
              <a:t> </a:t>
            </a:r>
            <a:r>
              <a:rPr lang="en-US" sz="1400" b="1" dirty="0">
                <a:solidFill>
                  <a:srgbClr val="0033CC"/>
                </a:solidFill>
              </a:rPr>
              <a:t>Station (HFSJG, 3454 m, </a:t>
            </a:r>
            <a:r>
              <a:rPr lang="en-US" sz="1400" b="1" dirty="0" smtClean="0">
                <a:solidFill>
                  <a:srgbClr val="0033CC"/>
                </a:solidFill>
              </a:rPr>
              <a:t>46.5N</a:t>
            </a:r>
            <a:r>
              <a:rPr lang="en-US" sz="1400" b="1" dirty="0">
                <a:solidFill>
                  <a:srgbClr val="0033CC"/>
                </a:solidFill>
              </a:rPr>
              <a:t>). Two insolation sensors (</a:t>
            </a:r>
            <a:r>
              <a:rPr lang="en-US" sz="1400" b="1" dirty="0" err="1" smtClean="0">
                <a:solidFill>
                  <a:srgbClr val="0033CC"/>
                </a:solidFill>
              </a:rPr>
              <a:t>areference</a:t>
            </a:r>
            <a:r>
              <a:rPr lang="en-US" sz="1400" b="1" dirty="0" smtClean="0">
                <a:solidFill>
                  <a:srgbClr val="0033CC"/>
                </a:solidFill>
              </a:rPr>
              <a:t> </a:t>
            </a:r>
            <a:r>
              <a:rPr lang="en-US" sz="1400" b="1" dirty="0">
                <a:solidFill>
                  <a:srgbClr val="0033CC"/>
                </a:solidFill>
              </a:rPr>
              <a:t>cell and a heated </a:t>
            </a:r>
            <a:endParaRPr lang="en-US" sz="1400" b="1" dirty="0" smtClean="0">
              <a:solidFill>
                <a:srgbClr val="0033CC"/>
              </a:solidFill>
            </a:endParaRPr>
          </a:p>
          <a:p>
            <a:r>
              <a:rPr lang="en-US" sz="1400" b="1" dirty="0" err="1" smtClean="0">
                <a:solidFill>
                  <a:srgbClr val="0033CC"/>
                </a:solidFill>
              </a:rPr>
              <a:t>pyranometer</a:t>
            </a:r>
            <a:r>
              <a:rPr lang="en-US" sz="1400" b="1" dirty="0">
                <a:solidFill>
                  <a:srgbClr val="0033CC"/>
                </a:solidFill>
              </a:rPr>
              <a:t>) are visible on the right</a:t>
            </a:r>
            <a:endParaRPr lang="ar-IQ" sz="1400" b="1" dirty="0">
              <a:solidFill>
                <a:srgbClr val="0033CC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7924800" y="152400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39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8929"/>
            <a:ext cx="8686800" cy="52142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2209800" y="5867400"/>
            <a:ext cx="5486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100% Renewable Energy </a:t>
            </a:r>
            <a:r>
              <a:rPr lang="en-US" b="1" dirty="0" err="1" smtClean="0">
                <a:solidFill>
                  <a:srgbClr val="0033CC"/>
                </a:solidFill>
              </a:rPr>
              <a:t>Energy</a:t>
            </a:r>
            <a:r>
              <a:rPr lang="en-US" b="1" dirty="0" smtClean="0">
                <a:solidFill>
                  <a:srgbClr val="0033CC"/>
                </a:solidFill>
              </a:rPr>
              <a:t> Mix</a:t>
            </a:r>
            <a:endParaRPr lang="ar-IQ" b="1" dirty="0">
              <a:solidFill>
                <a:srgbClr val="0033CC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686800" y="0"/>
            <a:ext cx="228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3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0749884">
            <a:off x="2514600" y="2895600"/>
            <a:ext cx="4481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 </a:t>
            </a:r>
            <a:endParaRPr lang="ar-SA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8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6" y="533400"/>
            <a:ext cx="8686800" cy="54848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458200" y="76200"/>
            <a:ext cx="38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4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5561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8534400" y="228600"/>
            <a:ext cx="228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5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7" y="304800"/>
            <a:ext cx="8686800" cy="56165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مربع نص 1"/>
          <p:cNvSpPr txBox="1"/>
          <p:nvPr/>
        </p:nvSpPr>
        <p:spPr>
          <a:xfrm>
            <a:off x="1478867" y="6280666"/>
            <a:ext cx="560773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</a:rPr>
              <a:t>Highly influenced by weather conditions </a:t>
            </a:r>
            <a:endParaRPr lang="ar-IQ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382000" y="152400"/>
            <a:ext cx="38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6</a:t>
            </a:r>
            <a:endParaRPr lang="ar-IQ" b="1" dirty="0"/>
          </a:p>
        </p:txBody>
      </p:sp>
    </p:spTree>
    <p:extLst>
      <p:ext uri="{BB962C8B-B14F-4D97-AF65-F5344CB8AC3E}">
        <p14:creationId xmlns:p14="http://schemas.microsoft.com/office/powerpoint/2010/main" val="38211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25071" y="328990"/>
            <a:ext cx="721428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Solar Thermal Technologies Suitable For Iraq</a:t>
            </a:r>
            <a:endParaRPr lang="ar-IQ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219200" y="1535668"/>
            <a:ext cx="3717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1-  Parabolic </a:t>
            </a:r>
            <a:r>
              <a:rPr lang="en-US" sz="2000" b="1" dirty="0">
                <a:solidFill>
                  <a:schemeClr val="accent1"/>
                </a:solidFill>
              </a:rPr>
              <a:t>Trough Designs</a:t>
            </a:r>
            <a:endParaRPr lang="ar-IQ" sz="2000" b="1" dirty="0">
              <a:solidFill>
                <a:schemeClr val="accent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125071" y="2253734"/>
            <a:ext cx="3908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2-  Solar </a:t>
            </a:r>
            <a:r>
              <a:rPr lang="en-US" sz="2000" b="1" dirty="0">
                <a:solidFill>
                  <a:schemeClr val="accent1"/>
                </a:solidFill>
              </a:rPr>
              <a:t>Thermal Power Tower</a:t>
            </a:r>
            <a:endParaRPr lang="ar-IQ" sz="2000" b="1" dirty="0">
              <a:solidFill>
                <a:schemeClr val="accent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219200" y="2971800"/>
            <a:ext cx="4097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3- Photovoltaic </a:t>
            </a:r>
            <a:r>
              <a:rPr lang="en-US" sz="2000" b="1" dirty="0">
                <a:solidFill>
                  <a:schemeClr val="accent1"/>
                </a:solidFill>
              </a:rPr>
              <a:t>(PV) Technology</a:t>
            </a:r>
            <a:endParaRPr lang="ar-IQ" sz="2000" b="1" dirty="0">
              <a:solidFill>
                <a:schemeClr val="accent1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295400" y="3733800"/>
            <a:ext cx="302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4- Dish </a:t>
            </a:r>
            <a:r>
              <a:rPr lang="en-US" sz="2000" b="1" dirty="0" err="1">
                <a:solidFill>
                  <a:schemeClr val="accent1"/>
                </a:solidFill>
              </a:rPr>
              <a:t>Stirling</a:t>
            </a:r>
            <a:r>
              <a:rPr lang="en-US" sz="2000" b="1" dirty="0">
                <a:solidFill>
                  <a:schemeClr val="accent1"/>
                </a:solidFill>
              </a:rPr>
              <a:t> System</a:t>
            </a:r>
            <a:endParaRPr lang="ar-IQ" sz="2000" b="1" dirty="0">
              <a:solidFill>
                <a:schemeClr val="accent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763000" y="76200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7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91" y="986660"/>
            <a:ext cx="5781675" cy="42576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مستطيل 1"/>
          <p:cNvSpPr/>
          <p:nvPr/>
        </p:nvSpPr>
        <p:spPr>
          <a:xfrm>
            <a:off x="2057399" y="5449669"/>
            <a:ext cx="5374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Daily </a:t>
            </a:r>
            <a:r>
              <a:rPr lang="en-US" b="1" dirty="0">
                <a:solidFill>
                  <a:srgbClr val="0033CC"/>
                </a:solidFill>
              </a:rPr>
              <a:t>average solar radiation for different </a:t>
            </a:r>
            <a:r>
              <a:rPr lang="en-US" b="1" dirty="0" smtClean="0">
                <a:solidFill>
                  <a:srgbClr val="0033CC"/>
                </a:solidFill>
              </a:rPr>
              <a:t>regions Iraq</a:t>
            </a:r>
            <a:r>
              <a:rPr lang="en-US" b="1" dirty="0">
                <a:solidFill>
                  <a:srgbClr val="0033CC"/>
                </a:solidFill>
              </a:rPr>
              <a:t>, kW · h / </a:t>
            </a:r>
            <a:r>
              <a:rPr lang="en-US" b="1" dirty="0" smtClean="0">
                <a:solidFill>
                  <a:srgbClr val="0033CC"/>
                </a:solidFill>
              </a:rPr>
              <a:t>m2</a:t>
            </a:r>
            <a:endParaRPr lang="ar-IQ" b="1" dirty="0">
              <a:solidFill>
                <a:srgbClr val="0033CC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534400" y="152400"/>
            <a:ext cx="304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8</a:t>
            </a:r>
            <a:endParaRPr lang="ar-IQ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16975</TotalTime>
  <Words>465</Words>
  <Application>Microsoft Office PowerPoint</Application>
  <PresentationFormat>عرض على الشاشة (3:4)‏</PresentationFormat>
  <Paragraphs>94</Paragraphs>
  <Slides>40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1" baseType="lpstr">
      <vt:lpstr>تدفق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</dc:title>
  <dc:creator>power</dc:creator>
  <cp:lastModifiedBy>Smart</cp:lastModifiedBy>
  <cp:revision>904</cp:revision>
  <dcterms:created xsi:type="dcterms:W3CDTF">2010-08-13T03:05:25Z</dcterms:created>
  <dcterms:modified xsi:type="dcterms:W3CDTF">2017-04-24T21:51:53Z</dcterms:modified>
</cp:coreProperties>
</file>